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</p:sldIdLst>
  <p:sldSz cy="5143500" cx="9144000"/>
  <p:notesSz cx="6858000" cy="9144000"/>
  <p:embeddedFontLst>
    <p:embeddedFont>
      <p:font typeface="Raleway"/>
      <p:regular r:id="rId80"/>
      <p:bold r:id="rId81"/>
      <p:italic r:id="rId82"/>
      <p:boldItalic r:id="rId83"/>
    </p:embeddedFont>
    <p:embeddedFont>
      <p:font typeface="Lato"/>
      <p:regular r:id="rId84"/>
      <p:bold r:id="rId85"/>
      <p:italic r:id="rId86"/>
      <p:boldItalic r:id="rId8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06E6304-B439-4284-9A96-7CB21E144DD8}">
  <a:tblStyle styleId="{006E6304-B439-4284-9A96-7CB21E144DD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Lato-regular.fntdata"/><Relationship Id="rId83" Type="http://schemas.openxmlformats.org/officeDocument/2006/relationships/font" Target="fonts/Raleway-boldItalic.fntdata"/><Relationship Id="rId42" Type="http://schemas.openxmlformats.org/officeDocument/2006/relationships/slide" Target="slides/slide36.xml"/><Relationship Id="rId86" Type="http://schemas.openxmlformats.org/officeDocument/2006/relationships/font" Target="fonts/Lato-italic.fntdata"/><Relationship Id="rId41" Type="http://schemas.openxmlformats.org/officeDocument/2006/relationships/slide" Target="slides/slide35.xml"/><Relationship Id="rId85" Type="http://schemas.openxmlformats.org/officeDocument/2006/relationships/font" Target="fonts/Lato-bold.fntdata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87" Type="http://schemas.openxmlformats.org/officeDocument/2006/relationships/font" Target="fonts/Lato-boldItalic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Raleway-regular.fntdata"/><Relationship Id="rId82" Type="http://schemas.openxmlformats.org/officeDocument/2006/relationships/font" Target="fonts/Raleway-italic.fntdata"/><Relationship Id="rId81" Type="http://schemas.openxmlformats.org/officeDocument/2006/relationships/font" Target="fonts/Ralew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upport.unity3d.com/hc/en-us/articles/207051116-How-can-I-add-Alpha-to-ETC1-Compression-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d1112301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d1112301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cdd9896b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cdd9896b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d0b6c1d8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d0b6c1d8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d0b6c1d8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d0b6c1d8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d0b6c1d8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d0b6c1d8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ce8093b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ce8093b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cd5360e2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cd5360e2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2db515c2_1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2db515c2_1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d0b6c1d8b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d0b6c1d8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d0b6c1d8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d0b6c1d8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cdd9896b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cdd9896b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c3cb6aa67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c3cb6aa67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d0b6c1d8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d0b6c1d8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c2db515c2_1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c2db515c2_1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d0b6c1d8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d0b6c1d8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d0b6c1d8b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d0b6c1d8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d0b6c1d8b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d0b6c1d8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d0b6c1d8b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d0b6c1d8b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d0b6c1d8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d0b6c1d8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d0b6c1d8b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d0b6c1d8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d0b6c1d8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d0b6c1d8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d0b6c1d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d0b6c1d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c2db515c2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c2db515c2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LTS </a:t>
            </a:r>
            <a:r>
              <a:rPr lang="en"/>
              <a:t>支援兩年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d0b6c1d8b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5d0b6c1d8b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d0b6c1d8b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5d0b6c1d8b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d0b6c1d8b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d0b6c1d8b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d05f8b7c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d05f8b7c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c2db515c2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5c2db515c2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ce8093b0f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ce8093b0f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d0b6c1d8b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d0b6c1d8b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ce8093b0f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ce8093b0f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ce8093b0f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5ce8093b0f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https://support.unity3d.com/hc/en-us/articles/207051116-How-can-I-add-Alpha-to-ETC1-Compression-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c21a0481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c21a0481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d0b6c1d8b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5d0b6c1d8b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d0b6c1d8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5d0b6c1d8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d0b6c1d8b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5d0b6c1d8b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d0b6c1d8b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5d0b6c1d8b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d0b6c1d8b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d0b6c1d8b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d0b6c1d8b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d0b6c1d8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c2db515c2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c2db515c2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d0b6c1d8b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d0b6c1d8b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5d0b6c1d8b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5d0b6c1d8b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錯誤示範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c2db515c2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5c2db515c2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8212dd0ea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8212dd0ea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c31a0f03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c31a0f03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5d0b6c1d8b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5d0b6c1d8b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5c31a0f03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5c31a0f03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c31a0f035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5c31a0f03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5d0b6c1d8b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5d0b6c1d8b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5c31a0f03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5c31a0f03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5d0b6c1d8b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5d0b6c1d8b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d0b6c1d8b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5d0b6c1d8b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d0b6c1d8b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d0b6c1d8b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5c31a0f035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5c31a0f035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d0b6c1d8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d0b6c1d8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5d0b6c1d8b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5d0b6c1d8b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5d0b6c1d8b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5d0b6c1d8b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5d0b6c1d8b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5d0b6c1d8b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5c31a0f035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5c31a0f035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5d0b6c1d8b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5d0b6c1d8b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5c31a0f035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5c31a0f035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5d0b6c1d8b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5d0b6c1d8b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5d0b6c1d8b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5d0b6c1d8b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5d0b6c1d8b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5d0b6c1d8b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5d0b6c1d8b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5d0b6c1d8b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d0b6c1d8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d0b6c1d8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5c3cb6aa67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5c3cb6aa67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Postprocessing Stack V2</a:t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d0b6c1d8b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d0b6c1d8b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5d0b6c1d8b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5d0b6c1d8b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5d05f8b7c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5d05f8b7c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d0b6c1d8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d0b6c1d8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d0b6c1d8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d0b6c1d8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hyperlink" Target="https://www.opensignal.com/sites/opensignal-com/files/data/reports/global/data-2015-08/2015_08_fragmentation_report.pdf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hyperlink" Target="https://www.theverge.com/2018/12/10/18135256/infinity-blade-ios-app-store-removed-epic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hyperlink" Target="https://twitter.com/aaefiikmnnnr/status/931222777301835782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hyperlink" Target="https://forum.unity.com/threads/released-anima2d-advanced-2d-skeletal-animation-plugin.369291/page-6#post-3005535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hyperlink" Target="https://twitter.com/sebify/status/1146419850534936576?s=21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Relationship Id="rId4" Type="http://schemas.openxmlformats.org/officeDocument/2006/relationships/hyperlink" Target="https://github.com/unity3d-jp/SeparatedAssetBundleBuild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Relationship Id="rId4" Type="http://schemas.openxmlformats.org/officeDocument/2006/relationships/hyperlink" Target="https://issuetracker.unity3d.com/issues/android-performance-regression-when-loading-a-prefab-with-a-lot-of-child-objects-using-resources-dot-load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Relationship Id="rId4" Type="http://schemas.openxmlformats.org/officeDocument/2006/relationships/hyperlink" Target="https://blogs.unity3d.com/2018/04/09/new-plans-for-unity-releases-introducing-the-tech-and-long-term-support-lts-streams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9.png"/><Relationship Id="rId4" Type="http://schemas.openxmlformats.org/officeDocument/2006/relationships/hyperlink" Target="https://gametorrahod.com/pvrtc-vs-astc-texture-compression-on-an-ios-device/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0.png"/><Relationship Id="rId4" Type="http://schemas.openxmlformats.org/officeDocument/2006/relationships/hyperlink" Target="https://xkcd.com/303/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1.png"/><Relationship Id="rId4" Type="http://schemas.openxmlformats.org/officeDocument/2006/relationships/hyperlink" Target="https://www.youtube.com/watch?v=mQ2KTRn4BMI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3465" y="201125"/>
            <a:ext cx="3195925" cy="31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Unity 手機遊戲開發防火指南</a:t>
            </a:r>
            <a:br>
              <a:rPr lang="en"/>
            </a:br>
            <a:br>
              <a:rPr lang="en"/>
            </a:br>
            <a:r>
              <a:rPr lang="en"/>
              <a:t>R2 13:30 ~ 14:00</a:t>
            </a:r>
            <a:endParaRPr/>
          </a:p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Chun-Fu Chao</a:t>
            </a:r>
            <a:endParaRPr/>
          </a:p>
        </p:txBody>
      </p:sp>
      <p:sp>
        <p:nvSpPr>
          <p:cNvPr id="89" name="Google Shape;89;p13"/>
          <p:cNvSpPr txBox="1"/>
          <p:nvPr>
            <p:ph idx="2" type="body"/>
          </p:nvPr>
        </p:nvSpPr>
        <p:spPr>
          <a:xfrm>
            <a:off x="4962875" y="3397075"/>
            <a:ext cx="3797100" cy="13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投影片連結</a:t>
            </a:r>
            <a:br>
              <a:rPr lang="en" sz="2200"/>
            </a:br>
            <a:r>
              <a:rPr lang="en" sz="2200"/>
              <a:t>turtle2019.page.link/Tbeh</a:t>
            </a:r>
            <a:endParaRPr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手機開發的難點</a:t>
            </a:r>
            <a:endParaRPr/>
          </a:p>
        </p:txBody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可用的運算力比 PC 或主機少，很容易遇到非做最佳化不可的情況。</a:t>
            </a:r>
            <a:br>
              <a:rPr lang="en" sz="2200"/>
            </a:br>
            <a:r>
              <a:rPr lang="en" sz="2200"/>
              <a:t>（另一個類似的情況是 VR，從單螢幕 30FPS 到雙眼 </a:t>
            </a:r>
            <a:br>
              <a:rPr lang="en" sz="2200"/>
            </a:br>
            <a:r>
              <a:rPr lang="en" sz="2200"/>
              <a:t>60 ~ 90 FPS 也是效能壓力很大）</a:t>
            </a:r>
            <a:endParaRPr sz="2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手機開發的難點</a:t>
            </a:r>
            <a:endParaRPr/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手機的特性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電池供電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發熱降頻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硬體跟作業系統版本超級破碎的 Android</a:t>
            </a:r>
            <a:endParaRPr sz="2200"/>
          </a:p>
          <a:p>
            <a:pPr indent="-368300" lvl="2" marL="1371600" rtl="0" algn="l"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" sz="2200"/>
              <a:t>Adreno、Mali、Tegra、PowerVR</a:t>
            </a:r>
            <a:endParaRPr sz="2200"/>
          </a:p>
          <a:p>
            <a:pPr indent="-368300" lvl="2" marL="1371600" rtl="0" algn="l"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" sz="2200"/>
              <a:t>雙瀏海、21:9</a:t>
            </a:r>
            <a:r>
              <a:rPr lang="en" sz="2200"/>
              <a:t>...</a:t>
            </a:r>
            <a:endParaRPr sz="2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125" y="97225"/>
            <a:ext cx="7143750" cy="477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4"/>
          <p:cNvSpPr txBox="1"/>
          <p:nvPr/>
        </p:nvSpPr>
        <p:spPr>
          <a:xfrm>
            <a:off x="999925" y="4737775"/>
            <a:ext cx="71439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ANDROID FRAGMENTATION VISUALIZED (AUGUST 2015)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手機開發的難點 （真正的大魔王） </a:t>
            </a:r>
            <a:endParaRPr/>
          </a:p>
        </p:txBody>
      </p:sp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手機 OS 跟審查標準的更新</a:t>
            </a:r>
            <a:endParaRPr sz="2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開發 PC 遊戲的印象</a:t>
            </a:r>
            <a:endParaRPr/>
          </a:p>
        </p:txBody>
      </p:sp>
      <p:pic>
        <p:nvPicPr>
          <p:cNvPr id="164" name="Google Shape;1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2588" y="1983225"/>
            <a:ext cx="3638834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890" y="438142"/>
            <a:ext cx="741475" cy="909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228" y="3795800"/>
            <a:ext cx="774797" cy="9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13" y="332600"/>
            <a:ext cx="9036574" cy="447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175" y="0"/>
            <a:ext cx="615764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 txBox="1"/>
          <p:nvPr/>
        </p:nvSpPr>
        <p:spPr>
          <a:xfrm>
            <a:off x="1493250" y="4838700"/>
            <a:ext cx="61575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https://www.theverge.com/2018/12/10/18135256/infinity-blade-ios-app-store-removed-epic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350" y="152400"/>
            <a:ext cx="678130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手機開發的難點 （</a:t>
            </a:r>
            <a:r>
              <a:rPr lang="en"/>
              <a:t>真正的大魔王</a:t>
            </a:r>
            <a:r>
              <a:rPr lang="en"/>
              <a:t>） </a:t>
            </a:r>
            <a:endParaRPr/>
          </a:p>
        </p:txBody>
      </p:sp>
      <p:sp>
        <p:nvSpPr>
          <p:cNvPr id="188" name="Google Shape;188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隨時都會受到不準更新或是下架的威脅，或是不給你推薦版位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升級任何東西都有可能弄壞遊戲，尤其是 Google 給的 Plugin 還有 Xcode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雪崩式升級</a:t>
            </a:r>
            <a:endParaRPr sz="2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650" y="191175"/>
            <a:ext cx="5600700" cy="441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1"/>
          <p:cNvSpPr txBox="1"/>
          <p:nvPr/>
        </p:nvSpPr>
        <p:spPr>
          <a:xfrm>
            <a:off x="2306400" y="4735050"/>
            <a:ext cx="45312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https://twitter.com/aaefiikmnnnr/status/931222777301835782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Unity 手機遊戲開發防火指南</a:t>
            </a:r>
            <a:endParaRPr/>
          </a:p>
        </p:txBody>
      </p:sp>
      <p:sp>
        <p:nvSpPr>
          <p:cNvPr id="95" name="Google Shape;95;p1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Chun-Fu Chao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提前處理 OS 問題</a:t>
            </a:r>
            <a:endParaRPr/>
          </a:p>
        </p:txBody>
      </p:sp>
      <p:sp>
        <p:nvSpPr>
          <p:cNvPr id="200" name="Google Shape;200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安裝 Developer Preview 版的 OS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Android 最適合安裝 Preview 的還是 Google 本家的 </a:t>
            </a:r>
            <a:r>
              <a:rPr lang="en" sz="2200"/>
              <a:t>Nexus 或 </a:t>
            </a:r>
            <a:r>
              <a:rPr lang="en" sz="2200"/>
              <a:t>Pixel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有餘力才做，不要拿自己在用的手機試毒</a:t>
            </a:r>
            <a:endParaRPr sz="2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用錯 Unity 版本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Unity 版本</a:t>
            </a:r>
            <a:endParaRPr/>
          </a:p>
        </p:txBody>
      </p:sp>
      <p:sp>
        <p:nvSpPr>
          <p:cNvPr id="211" name="Google Shape;211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太新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新功能不穩定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新版本弄壞舊功能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讓別人去踩地雷，自己默默地在新功能討論串看風向</a:t>
            </a:r>
            <a:endParaRPr sz="2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1000" y="307424"/>
            <a:ext cx="4022025" cy="352405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5"/>
          <p:cNvSpPr txBox="1"/>
          <p:nvPr/>
        </p:nvSpPr>
        <p:spPr>
          <a:xfrm>
            <a:off x="752413" y="3900450"/>
            <a:ext cx="76392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https://forum.unity.com/threads/released-anima2d-advanced-2d-skeletal-animation-plugin.369291/page-6#post-3005535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p35"/>
          <p:cNvSpPr txBox="1"/>
          <p:nvPr>
            <p:ph idx="4294967295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rgbClr val="000000"/>
                </a:solidFill>
              </a:rPr>
              <a:t>Anima2D 配 SpritePacker = 隨機 Atlas 崩潰</a:t>
            </a:r>
            <a:endParaRPr sz="2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/>
          <p:nvPr>
            <p:ph idx="4294967295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rgbClr val="000000"/>
                </a:solidFill>
              </a:rPr>
              <a:t>asmdefs 更新不正常</a:t>
            </a:r>
            <a:endParaRPr sz="2200"/>
          </a:p>
        </p:txBody>
      </p:sp>
      <p:pic>
        <p:nvPicPr>
          <p:cNvPr id="224" name="Google Shape;22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125" y="515225"/>
            <a:ext cx="7143750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6"/>
          <p:cNvSpPr txBox="1"/>
          <p:nvPr/>
        </p:nvSpPr>
        <p:spPr>
          <a:xfrm>
            <a:off x="2558700" y="3736975"/>
            <a:ext cx="40266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https://twitter.com/sebify/status/1146419850534936576?s=21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075" y="828075"/>
            <a:ext cx="4895850" cy="26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7"/>
          <p:cNvSpPr txBox="1"/>
          <p:nvPr/>
        </p:nvSpPr>
        <p:spPr>
          <a:xfrm>
            <a:off x="2698200" y="3504600"/>
            <a:ext cx="37509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https://github.com/unity3d-jp/SeparatedAssetBundleBuild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37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</a:rPr>
              <a:t>Unity 5.5 AssetBundle 建置時間突然變成指數成長</a:t>
            </a:r>
            <a:endParaRPr sz="2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</a:rPr>
              <a:t>Unity 5.6 Resource.Load 突然變超慢</a:t>
            </a:r>
            <a:endParaRPr sz="2200"/>
          </a:p>
        </p:txBody>
      </p:sp>
      <p:pic>
        <p:nvPicPr>
          <p:cNvPr id="238" name="Google Shape;23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488" y="593650"/>
            <a:ext cx="7439025" cy="28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8"/>
          <p:cNvSpPr txBox="1"/>
          <p:nvPr/>
        </p:nvSpPr>
        <p:spPr>
          <a:xfrm>
            <a:off x="910025" y="3470200"/>
            <a:ext cx="73815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https://issuetracker.unity3d.com/issues/android-performance-regression-when-loading-a-prefab-with-a-lot-of-child-objects-using-resources-dot-load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Unity 版本</a:t>
            </a:r>
            <a:endParaRPr/>
          </a:p>
        </p:txBody>
      </p:sp>
      <p:sp>
        <p:nvSpPr>
          <p:cNvPr id="245" name="Google Shape;245;p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太舊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平台新要求的東西 Unity 有可能不會向後移植</a:t>
            </a:r>
            <a:br>
              <a:rPr lang="en" sz="2200"/>
            </a:br>
            <a:r>
              <a:rPr lang="en" sz="2200"/>
              <a:t>所謂的放生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有些平台 AssetBundle 上傳上去是不能更新的，如果在上面的 AssetBundle 太舊會很麻煩</a:t>
            </a:r>
            <a:endParaRPr sz="2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900" y="152400"/>
            <a:ext cx="320019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折衷的選擇</a:t>
            </a:r>
            <a:endParaRPr/>
          </a:p>
        </p:txBody>
      </p:sp>
      <p:sp>
        <p:nvSpPr>
          <p:cNvPr id="256" name="Google Shape;256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在剛上市的時候升級到最新的 Long Term Support 版本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至少兩年內沒有跳大版本的壓力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上市前升級壓力比較小，上市後升級還要考慮到已安裝的玩家會不會不小心影響到</a:t>
            </a:r>
            <a:endParaRPr sz="2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演講內容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自己做錯過，然後看別人也會中的坑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條列做錯的點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講很快</a:t>
            </a:r>
            <a:endParaRPr sz="2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Unity Long Term Support</a:t>
            </a:r>
            <a:endParaRPr/>
          </a:p>
        </p:txBody>
      </p:sp>
      <p:pic>
        <p:nvPicPr>
          <p:cNvPr id="262" name="Google Shape;26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863" y="1853850"/>
            <a:ext cx="7445876" cy="298484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2"/>
          <p:cNvSpPr txBox="1"/>
          <p:nvPr/>
        </p:nvSpPr>
        <p:spPr>
          <a:xfrm>
            <a:off x="652663" y="4734900"/>
            <a:ext cx="78423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https://blogs.unity3d.com/2018/04/09/new-plans-for-unity-releases-introducing-the-tech-and-long-term-support-lts-streams/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沒有決定要支援到多舊的手機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支援到多舊的手機</a:t>
            </a:r>
            <a:endParaRPr/>
          </a:p>
        </p:txBody>
      </p:sp>
      <p:sp>
        <p:nvSpPr>
          <p:cNvPr id="274" name="Google Shape;274;p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上市時多少年以前的中階還是高階手機可以玩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影響到有多少記憶體預算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影響到貼圖格式選擇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最佳化越做投資報酬率會越差，需要有一個</a:t>
            </a:r>
            <a:br>
              <a:rPr lang="en" sz="2200"/>
            </a:br>
            <a:r>
              <a:rPr lang="en" sz="2200"/>
              <a:t>「做到這台手機能跑就好」的點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要不要支援模擬器</a:t>
            </a:r>
            <a:endParaRPr sz="2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選錯貼圖格式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貼圖</a:t>
            </a:r>
            <a:endParaRPr/>
          </a:p>
        </p:txBody>
      </p:sp>
      <p:sp>
        <p:nvSpPr>
          <p:cNvPr id="285" name="Google Shape;285;p4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一般手機遊戲最大量的 Asset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直接影響到安裝包大小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直接影響到記憶體用量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貼圖壓縮格式都有特別的要求，臨時要改變就會動到出圖規格</a:t>
            </a:r>
            <a:endParaRPr sz="2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貼圖格式</a:t>
            </a:r>
            <a:endParaRPr/>
          </a:p>
        </p:txBody>
      </p:sp>
      <p:sp>
        <p:nvSpPr>
          <p:cNvPr id="291" name="Google Shape;291;p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Unity 在機器上發現貼圖不支援，會軟解成 RGBA32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Android 還有一陣子因為顧忌模擬器不採用 ETC2，但現在主流的大部份已經支援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iOS 有點微妙...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ASTC 綁定 A8 晶片 iPhone 6 (2014)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要不要放生 iPhone 5s 目前是個尷尬的階段</a:t>
            </a:r>
            <a:endParaRPr sz="22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6" name="Google Shape;296;p48"/>
          <p:cNvGraphicFramePr/>
          <p:nvPr/>
        </p:nvGraphicFramePr>
        <p:xfrm>
          <a:off x="51700" y="64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{006E6304-B439-4284-9A96-7CB21E144DD8}</a:tableStyleId>
              </a:tblPr>
              <a:tblGrid>
                <a:gridCol w="1185100"/>
                <a:gridCol w="939975"/>
                <a:gridCol w="2028375"/>
                <a:gridCol w="1733875"/>
                <a:gridCol w="3140350"/>
              </a:tblGrid>
              <a:tr h="602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名稱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Bit per Pixel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長寬限制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限制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OS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RGBA32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32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無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超大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96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ETC1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4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長寬必須是 2 的指數 (POT)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沒有 </a:t>
                      </a:r>
                      <a:br>
                        <a:rPr lang="en" sz="1800"/>
                      </a:br>
                      <a:r>
                        <a:rPr lang="en" sz="1800"/>
                        <a:t>Alpha Channel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Android 2.2+ (OpenGL ES2)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8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ETC2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8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長寬必須 4 的倍數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Android 4.3+ (OpenGL ES3)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96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PVRTC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2/4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長寬必須是 2 的指數</a:t>
                      </a:r>
                      <a:r>
                        <a:rPr b="1" lang="en" sz="1800">
                          <a:solidFill>
                            <a:srgbClr val="CC4125"/>
                          </a:solidFill>
                        </a:rPr>
                        <a:t>方形</a:t>
                      </a:r>
                      <a:endParaRPr b="1" sz="1800">
                        <a:solidFill>
                          <a:srgbClr val="CC4125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CC4125"/>
                          </a:solidFill>
                        </a:rPr>
                        <a:t>半透明效果超爛</a:t>
                      </a:r>
                      <a:endParaRPr b="1" sz="1800">
                        <a:solidFill>
                          <a:srgbClr val="CC4125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市面上還活著的 iOS device </a:t>
                      </a:r>
                      <a:br>
                        <a:rPr lang="en" sz="1800"/>
                      </a:br>
                      <a:r>
                        <a:rPr lang="en" sz="1800"/>
                        <a:t>都支援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58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ASTC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0.89 ~ 8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無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注意壓縮率跟品質的取捨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蘋果 A8 以後的處理器支援</a:t>
                      </a:r>
                      <a:endParaRPr sz="18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iPhone 6 以後</a:t>
                      </a:r>
                      <a:endParaRPr sz="18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iPad Air 2 以後</a:t>
                      </a:r>
                      <a:endParaRPr sz="18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iPad mini 4 以後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陷阱題：PVRTC</a:t>
            </a:r>
            <a:endParaRPr/>
          </a:p>
        </p:txBody>
      </p:sp>
      <p:sp>
        <p:nvSpPr>
          <p:cNvPr id="302" name="Google Shape;302;p4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iOS 預設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支援半透明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但是有半透明壓縮結果超級爛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要放棄 iPhone 5s 用 ASTC 嗎？</a:t>
            </a:r>
            <a:endParaRPr sz="2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0725" y="334893"/>
            <a:ext cx="5422550" cy="4060133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0"/>
          <p:cNvSpPr txBox="1"/>
          <p:nvPr/>
        </p:nvSpPr>
        <p:spPr>
          <a:xfrm>
            <a:off x="2013675" y="4015850"/>
            <a:ext cx="59259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50"/>
          <p:cNvSpPr txBox="1"/>
          <p:nvPr/>
        </p:nvSpPr>
        <p:spPr>
          <a:xfrm>
            <a:off x="1483200" y="4395025"/>
            <a:ext cx="61776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PVRTC vs ASTC texture compression on an iOS device by 5argon</a:t>
            </a:r>
            <a:br>
              <a:rPr lang="en"/>
            </a:br>
            <a:r>
              <a:rPr lang="en" sz="1100" u="sng">
                <a:solidFill>
                  <a:schemeClr val="hlink"/>
                </a:solidFill>
                <a:hlinkClick r:id="rId4"/>
              </a:rPr>
              <a:t>https://gametorrahod.com/pvrtc-vs-astc-texture-compression-on-an-ios-device/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如果有要一起上平板，那就用平板測試效果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壓縮結果好不好美術說了算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Dithering 類的方案對透明問題實務經驗上效果不理想，真的遇到建議直接換貼圖格式或是往 Split Alpha Channel 走</a:t>
            </a:r>
            <a:endParaRPr sz="2200"/>
          </a:p>
        </p:txBody>
      </p:sp>
      <p:sp>
        <p:nvSpPr>
          <p:cNvPr id="315" name="Google Shape;315;p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貼圖格式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目標受眾</a:t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Unity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手機開發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打算長時間經營</a:t>
            </a:r>
            <a:endParaRPr sz="22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沒有在用版本控制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750" y="604838"/>
            <a:ext cx="4000500" cy="39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2263" y="152400"/>
            <a:ext cx="349948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Unity </a:t>
            </a:r>
            <a:r>
              <a:rPr lang="en"/>
              <a:t>版本控制</a:t>
            </a:r>
            <a:r>
              <a:rPr lang="en"/>
              <a:t>設定錯誤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Unity Editor</a:t>
            </a:r>
            <a:endParaRPr/>
          </a:p>
        </p:txBody>
      </p:sp>
      <p:sp>
        <p:nvSpPr>
          <p:cNvPr id="341" name="Google Shape;341;p5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Visible Meta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Serialization: Force Text</a:t>
            </a:r>
            <a:endParaRPr sz="22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用 git </a:t>
            </a:r>
            <a:r>
              <a:rPr lang="en"/>
              <a:t>沒開 LFS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LFS</a:t>
            </a:r>
            <a:endParaRPr/>
          </a:p>
        </p:txBody>
      </p:sp>
      <p:sp>
        <p:nvSpPr>
          <p:cNvPr id="352" name="Google Shape;352;p5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Lato"/>
              <a:buChar char="●"/>
            </a:pPr>
            <a:r>
              <a:rPr lang="en" sz="2200"/>
              <a:t>降低 Clone 的大小</a:t>
            </a:r>
            <a:endParaRPr sz="2200"/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避免讓 git 直接處理他不擅長的 binary 大檔</a:t>
            </a:r>
            <a:endParaRPr sz="2200"/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事後要把非 LFS 轉成 LFS 非常麻煩</a:t>
            </a:r>
            <a:endParaRPr sz="22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gitattribute </a:t>
            </a:r>
            <a:r>
              <a:rPr lang="en"/>
              <a:t>設定錯誤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13660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60"/>
          <p:cNvSpPr txBox="1"/>
          <p:nvPr/>
        </p:nvSpPr>
        <p:spPr>
          <a:xfrm>
            <a:off x="6015550" y="4018375"/>
            <a:ext cx="29505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CC4125"/>
                </a:solidFill>
                <a:latin typeface="Lato"/>
                <a:ea typeface="Lato"/>
                <a:cs typeface="Lato"/>
                <a:sym typeface="Lato"/>
              </a:rPr>
              <a:t>錯誤示範</a:t>
            </a:r>
            <a:endParaRPr b="1" sz="2200">
              <a:solidFill>
                <a:srgbClr val="CC4125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64" name="Google Shape;364;p60"/>
          <p:cNvCxnSpPr>
            <a:stCxn id="363" idx="1"/>
          </p:cNvCxnSpPr>
          <p:nvPr/>
        </p:nvCxnSpPr>
        <p:spPr>
          <a:xfrm rot="10800000">
            <a:off x="3191650" y="4248025"/>
            <a:ext cx="2823900" cy="51600"/>
          </a:xfrm>
          <a:prstGeom prst="straightConnector1">
            <a:avLst/>
          </a:prstGeom>
          <a:noFill/>
          <a:ln cap="flat" cmpd="sng" w="28575">
            <a:solidFill>
              <a:srgbClr val="CC412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.gitattribute</a:t>
            </a:r>
            <a:endParaRPr/>
          </a:p>
        </p:txBody>
      </p:sp>
      <p:sp>
        <p:nvSpPr>
          <p:cNvPr id="370" name="Google Shape;370;p6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在任何設定前請先</a:t>
            </a:r>
            <a:br>
              <a:rPr lang="en" sz="2200"/>
            </a:br>
            <a:r>
              <a:rPr lang="en" sz="2200"/>
              <a:t>* -text</a:t>
            </a:r>
            <a:br>
              <a:rPr lang="en" sz="2200"/>
            </a:br>
            <a:r>
              <a:rPr lang="en" sz="2200"/>
              <a:t>不要讓 AutoCRLF 行尾轉換摸到任何 Unity 產生的東西，即使它 Force Text 後看起來像是文字</a:t>
            </a:r>
            <a:br>
              <a:rPr lang="en" sz="2200"/>
            </a:br>
            <a:r>
              <a:rPr lang="en" sz="2200"/>
              <a:t>行尾轉換</a:t>
            </a:r>
            <a:r>
              <a:rPr lang="en" sz="2200"/>
              <a:t>摸到 Unity 產生的東西常見症狀：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.meta 或是 .mat 每次 commit 都會顯示為有修改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資源損毀（.asset）</a:t>
            </a:r>
            <a:endParaRPr sz="2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Chun-Fu Chao</a:t>
            </a:r>
            <a:endParaRPr/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721225" y="2118725"/>
            <a:ext cx="3443100" cy="22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Unity </a:t>
            </a:r>
            <a:r>
              <a:rPr lang="en" sz="2200"/>
              <a:t>工程師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五年經驗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雖然不想但常常在救火</a:t>
            </a:r>
            <a:endParaRPr sz="2200"/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250" y="1242975"/>
            <a:ext cx="3000375" cy="30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.gitattribute</a:t>
            </a:r>
            <a:endParaRPr/>
          </a:p>
        </p:txBody>
      </p:sp>
      <p:sp>
        <p:nvSpPr>
          <p:cNvPr id="376" name="Google Shape;376;p6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但是程式會編輯的文件沒有處理行尾有可能會造成 Diff 或是 Blame 的困擾 -&gt; 在後面用白名單方式開啟</a:t>
            </a:r>
            <a:r>
              <a:rPr lang="en" sz="2200"/>
              <a:t>行尾轉換</a:t>
            </a:r>
            <a:br>
              <a:rPr lang="en" sz="2200"/>
            </a:br>
            <a:r>
              <a:rPr lang="en" sz="2200"/>
              <a:t>*.cs text=auto</a:t>
            </a:r>
            <a:endParaRPr sz="22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把 Scene Prefab </a:t>
            </a:r>
            <a:r>
              <a:rPr lang="en"/>
              <a:t>或是 ProjectSettings 放進 LFS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.gitattribute</a:t>
            </a:r>
            <a:endParaRPr/>
          </a:p>
        </p:txBody>
      </p:sp>
      <p:sp>
        <p:nvSpPr>
          <p:cNvPr id="387" name="Google Shape;387;p6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*.prefab *.scene *.asset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不放 LFS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-text 但不 -diff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Force Text 的 Unity YAML 是可以判讀 Diff 的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YAMLMerge 就算了...</a:t>
            </a:r>
            <a:endParaRPr sz="22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.gitattribute</a:t>
            </a:r>
            <a:endParaRPr/>
          </a:p>
        </p:txBody>
      </p:sp>
      <p:pic>
        <p:nvPicPr>
          <p:cNvPr id="393" name="Google Shape;39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1813" y="1908902"/>
            <a:ext cx="3483975" cy="273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</a:t>
            </a:r>
            <a:r>
              <a:rPr lang="en"/>
              <a:t>沒有把 View 分離出來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</a:t>
            </a:r>
            <a:endParaRPr/>
          </a:p>
        </p:txBody>
      </p:sp>
      <p:sp>
        <p:nvSpPr>
          <p:cNvPr id="404" name="Google Shape;404;p6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View 跟遊戲邏輯要分開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更換 UI 套件：ex2D &gt; NGUI &gt; uGUI &gt; UIElements (?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變更版面：直板手機遊戲 &gt; 橫板 Switch 遊戲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繼承 MonoBehaviour 的 View 連資料格式化都不要做，只負責顯示跟監聽事件，越多邏輯遠離 MonoBeahviour 越好</a:t>
            </a:r>
            <a:endParaRPr sz="22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用超大的 UI 元件遮擋下方其他元件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</a:t>
            </a:r>
            <a:endParaRPr/>
          </a:p>
        </p:txBody>
      </p:sp>
      <p:sp>
        <p:nvSpPr>
          <p:cNvPr id="415" name="Google Shape;415;p6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常常看到用全螢幕大的 Button 擋住下方的 UI 讓下方 UI 收不到事件的作法，當你加入搖桿支援（Swtich、Android TV、Apple TV 移植）就會直接穿過。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UI 邏輯要明確知道自己是什麼狀態，接不接受輸入，控制好 UI.Selectable.interactable</a:t>
            </a:r>
            <a:endParaRPr sz="22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7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用 Inspector </a:t>
            </a:r>
            <a:r>
              <a:rPr lang="en"/>
              <a:t>登記 UI Callback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Callback </a:t>
            </a:r>
            <a:r>
              <a:rPr lang="en"/>
              <a:t>登記</a:t>
            </a:r>
            <a:endParaRPr/>
          </a:p>
        </p:txBody>
      </p:sp>
      <p:sp>
        <p:nvSpPr>
          <p:cNvPr id="426" name="Google Shape;426;p7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使用 Event.AddListener 的方式註冊 callback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可以列舉 callback 被登記到那些 UI 元件上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當 UI 元件掉了的時候會吃到很明顯的 NullReference</a:t>
            </a:r>
            <a:br>
              <a:rPr lang="en" sz="2200"/>
            </a:br>
            <a:r>
              <a:rPr lang="en" sz="2200"/>
              <a:t>Inspector 當 public function 消失的時候非常不明顯</a:t>
            </a:r>
            <a:endParaRPr sz="2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Unity </a:t>
            </a:r>
            <a:r>
              <a:rPr lang="en"/>
              <a:t>手機遊戲開發常見的錯誤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7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沒有一開始就準備 Localization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Localization</a:t>
            </a:r>
            <a:endParaRPr/>
          </a:p>
        </p:txBody>
      </p:sp>
      <p:sp>
        <p:nvSpPr>
          <p:cNvPr id="437" name="Google Shape;437;p7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不能把要顯示的字串寫在 code 裡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先用 Google 翻譯套一下測試版位夠不夠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字要特別大的語言：中文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句子特別長的語言：俄文、泰文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斷句標點要求最高的語言：日文</a:t>
            </a:r>
            <a:endParaRPr sz="22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沒有導入 Build Server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Server</a:t>
            </a:r>
            <a:endParaRPr/>
          </a:p>
        </p:txBody>
      </p:sp>
      <p:sp>
        <p:nvSpPr>
          <p:cNvPr id="448" name="Google Shape;448;p75"/>
          <p:cNvSpPr txBox="1"/>
          <p:nvPr>
            <p:ph idx="1" type="body"/>
          </p:nvPr>
        </p:nvSpPr>
        <p:spPr>
          <a:xfrm>
            <a:off x="729450" y="2078875"/>
            <a:ext cx="4013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越早建立省越多時間，建置同時可以繼續編輯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避免人工操作失誤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共享資源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管制機密資料如 Keystore 或 Signing Identity，這些東西覆水難收</a:t>
            </a:r>
            <a:endParaRPr sz="2200"/>
          </a:p>
        </p:txBody>
      </p:sp>
      <p:pic>
        <p:nvPicPr>
          <p:cNvPr id="449" name="Google Shape;44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0513" y="1034325"/>
            <a:ext cx="3933825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75"/>
          <p:cNvSpPr txBox="1"/>
          <p:nvPr/>
        </p:nvSpPr>
        <p:spPr>
          <a:xfrm>
            <a:off x="6252088" y="4561975"/>
            <a:ext cx="15507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https://xkcd.com/303/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做</a:t>
            </a:r>
            <a:r>
              <a:rPr lang="en"/>
              <a:t>最佳化不 Profiling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最佳化</a:t>
            </a:r>
            <a:endParaRPr/>
          </a:p>
        </p:txBody>
      </p:sp>
      <p:sp>
        <p:nvSpPr>
          <p:cNvPr id="461" name="Google Shape;461;p7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沒有 Profiling 就沒有最佳化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嘗試機器原生的 Profiler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在手機上 Framerate 達標還不夠，還要繼續觀察電池消耗速度跟發熱情況，如果會過熱通常會觸發降頻保護</a:t>
            </a:r>
            <a:endParaRPr sz="22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專案快結束才最佳化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最佳化</a:t>
            </a:r>
            <a:endParaRPr/>
          </a:p>
        </p:txBody>
      </p:sp>
      <p:sp>
        <p:nvSpPr>
          <p:cNvPr id="472" name="Google Shape;472;p7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Profile Early，Profile Often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到最後關頭才發現問題很多都是直接砍掉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最理想是結合 Daily Build 做 Auto Regression Test</a:t>
            </a:r>
            <a:endParaRPr sz="22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3750"/>
            <a:ext cx="8839201" cy="439842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80"/>
          <p:cNvSpPr txBox="1"/>
          <p:nvPr/>
        </p:nvSpPr>
        <p:spPr>
          <a:xfrm>
            <a:off x="297300" y="4592175"/>
            <a:ext cx="85494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Unite 2016 - Tools, Tricks and Technologies for Reaching Stutter Free 60 FPS in INSIDE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https://www.youtube.com/watch?v=mQ2KTRn4BMI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8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導入 Plugin 不夠謹慎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決定要做手機遊戲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Plugin</a:t>
            </a:r>
            <a:endParaRPr/>
          </a:p>
        </p:txBody>
      </p:sp>
      <p:sp>
        <p:nvSpPr>
          <p:cNvPr id="489" name="Google Shape;489;p8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在手機開發上 Plugin 的使用要更保守，真的最佳化到適合手機用的 Plugin 沒有那麼多（VR 同理）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Unity 本家並不是品質保證，也要用一樣的標準 Survey</a:t>
            </a:r>
            <a:br>
              <a:rPr lang="en" sz="2200"/>
            </a:br>
            <a:r>
              <a:rPr lang="en" sz="2200"/>
              <a:t>（Post-processing Stack V2）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只能在手機上執行的 Native Plugin 要另外寫一個測試專案供快速實機測試用</a:t>
            </a:r>
            <a:endParaRPr sz="22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在自己的程式裡面使用到 Plugin 的資料結構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8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Plugin </a:t>
            </a:r>
            <a:r>
              <a:rPr lang="en"/>
              <a:t>的資料結構</a:t>
            </a:r>
            <a:endParaRPr/>
          </a:p>
        </p:txBody>
      </p:sp>
      <p:sp>
        <p:nvSpPr>
          <p:cNvPr id="500" name="Google Shape;500;p8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自己的程式依賴到 Plugin 的資料結構就無法移除 Plugin 了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Soomla &gt; Unity IAP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接第三方商店往往也要拔掉 Unity IAP</a:t>
            </a:r>
            <a:endParaRPr sz="22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idx="4294967295" type="body"/>
          </p:nvPr>
        </p:nvSpPr>
        <p:spPr>
          <a:xfrm>
            <a:off x="781950" y="1441500"/>
            <a:ext cx="7580100" cy="22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/>
              <a:t>我想說就把 Platform 切過去就好</a:t>
            </a:r>
            <a:endParaRPr sz="3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750" y="604838"/>
            <a:ext cx="4000500" cy="39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